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4"/>
  </p:notesMasterIdLst>
  <p:handoutMasterIdLst>
    <p:handoutMasterId r:id="rId15"/>
  </p:handoutMasterIdLst>
  <p:sldIdLst>
    <p:sldId id="260" r:id="rId5"/>
    <p:sldId id="262" r:id="rId6"/>
    <p:sldId id="265" r:id="rId7"/>
    <p:sldId id="261" r:id="rId8"/>
    <p:sldId id="266" r:id="rId9"/>
    <p:sldId id="267" r:id="rId10"/>
    <p:sldId id="268" r:id="rId11"/>
    <p:sldId id="269" r:id="rId12"/>
    <p:sldId id="271" r:id="rId13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562" y="10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8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AC397215-7D2B-42A8-A0BD-6471A714A2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17B678C-002E-4DD7-AC0F-907CA08728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58458-C583-4EB7-A315-48356726912F}" type="datetime1">
              <a:rPr lang="hu-HU" smtClean="0"/>
              <a:t>2023. 05. 11.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778D448-4181-42AD-AEE0-A8D655C012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6C89E9CB-933E-43EF-9BB1-00909A500B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3C35D-4E44-4962-9FC7-124D9289F34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40413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9C7CC6-98B7-4794-B034-43041F845035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CB90E-A225-4324-8C33-43B910608846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8906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559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8304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1225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896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77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80CB90E-A225-4324-8C33-43B91060884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650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1370693" y="359833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Mintaalcím stílusának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C5D3F5-5B2B-47C1-9C90-8518D52B6C65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35DDD5-0506-4DFF-94C3-049038D96A12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913795" y="608437"/>
            <a:ext cx="10353762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13E140-F7FD-483B-8A79-968689FC7467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282B8C-455B-4051-83AB-D9F1D60899D9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  <p:sp>
        <p:nvSpPr>
          <p:cNvPr id="11" name="Szövegdoboz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435BF7-B091-4372-AF51-842E8DD2E7F8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1AD99-1DCD-4522-AA25-DF361D0B41B5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es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Kép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Kép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Cím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ADB96-3982-4EA4-8042-1F596D012E9D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9407C-5DCD-4FC6-848B-9CAF5BB476BE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 hasCustomPrompt="1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00AB55-88D4-4E23-9242-C2F5C4BED7B2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EA24CF-B547-4D93-8A7C-DECC9AC143FD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BEDF88-9BBA-4A59-99F1-46DDAC59689D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3248B8-2819-46B1-BDC7-0548FAC7CD2B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Kép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F82AAB-8B74-4F1F-8E48-3EF8F1A7AC99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644363-98C2-4BB9-94FB-7C183A2E21BB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90F1EE-A5BA-4D2F-904C-DC3178716DA8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1C924A-0877-4802-8B03-FEF5B1346CC4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913795" y="609923"/>
            <a:ext cx="5934949" cy="1829338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hu-HU" noProof="0"/>
              <a:t>Mintacím stílusának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3F95DF-5293-4FF0-98F1-33384FCFCA8A}" type="datetime1">
              <a:rPr lang="hu-HU" noProof="0" smtClean="0"/>
              <a:t>2023. 05. 11.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Kattintson a mintacím stílusának szerkesztéséhez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26783A0-17CD-4BC6-B2FA-6C5DE0E03F7B}" type="datetime1">
              <a:rPr lang="hu-HU" noProof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2023. 05. 11.</a:t>
            </a:fld>
            <a:endParaRPr lang="hu-HU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hu-HU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F28FB93-0A08-4E7D-8E63-9EFA29F1E093}" type="slidenum">
              <a:rPr lang="hu-HU" noProof="0" smtClean="0"/>
              <a:pPr/>
              <a:t>‹#›</a:t>
            </a:fld>
            <a:endParaRPr lang="hu-HU" noProof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 useBgFill="1">
        <p:nvSpPr>
          <p:cNvPr id="15" name="Szabadkézi sokszög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n-US" sz="4400" dirty="0"/>
              <a:t>Deep Learning I. CIFAR - 10</a:t>
            </a:r>
            <a:endParaRPr lang="hu-HU" sz="44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rtlCol="0">
            <a:normAutofit/>
          </a:bodyPr>
          <a:lstStyle/>
          <a:p>
            <a:pPr algn="l" rtl="0"/>
            <a:r>
              <a:rPr lang="en-US" sz="1800" dirty="0">
                <a:solidFill>
                  <a:srgbClr val="FF2A03"/>
                </a:solidFill>
              </a:rPr>
              <a:t>Rajnai Gábor </a:t>
            </a:r>
            <a:endParaRPr lang="hu-HU" sz="1800" dirty="0">
              <a:solidFill>
                <a:srgbClr val="FF2A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 rtl="0"/>
            <a:r>
              <a:rPr lang="en-US" sz="2800" dirty="0"/>
              <a:t>CIFAR - 10</a:t>
            </a:r>
            <a:endParaRPr 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rtlCol="0" anchor="t">
            <a:normAutofit/>
          </a:bodyPr>
          <a:lstStyle/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60000 </a:t>
            </a:r>
            <a:r>
              <a:rPr lang="en-US" sz="1600" dirty="0" err="1"/>
              <a:t>Kép</a:t>
            </a:r>
            <a:endParaRPr lang="en-US" sz="1600" dirty="0"/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10 </a:t>
            </a:r>
            <a:r>
              <a:rPr lang="en-US" sz="1600" dirty="0" err="1"/>
              <a:t>Klassz</a:t>
            </a:r>
            <a:endParaRPr lang="en-US" sz="1600" dirty="0"/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50000 </a:t>
            </a:r>
            <a:r>
              <a:rPr lang="en-US" sz="1600" dirty="0" err="1"/>
              <a:t>tanító</a:t>
            </a:r>
            <a:r>
              <a:rPr lang="en-US" sz="1600" dirty="0"/>
              <a:t> </a:t>
            </a:r>
            <a:r>
              <a:rPr lang="en-US" sz="1600" dirty="0" err="1"/>
              <a:t>és</a:t>
            </a:r>
            <a:r>
              <a:rPr lang="en-US" sz="1600" dirty="0"/>
              <a:t> 10000 </a:t>
            </a:r>
            <a:r>
              <a:rPr lang="en-US" sz="1600" dirty="0" err="1"/>
              <a:t>teszt</a:t>
            </a:r>
            <a:endParaRPr lang="en-US" sz="1600" dirty="0"/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Batch file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32*32 </a:t>
            </a:r>
            <a:r>
              <a:rPr lang="en-US" sz="1600" dirty="0" err="1"/>
              <a:t>méret</a:t>
            </a:r>
            <a:endParaRPr lang="en-US" sz="1600" dirty="0"/>
          </a:p>
          <a:p>
            <a:pPr>
              <a:spcAft>
                <a:spcPts val="1000"/>
              </a:spcAft>
              <a:buSzPct val="90000"/>
            </a:pPr>
            <a:endParaRPr lang="en-US" sz="1600" dirty="0"/>
          </a:p>
          <a:p>
            <a:pPr>
              <a:spcAft>
                <a:spcPts val="1000"/>
              </a:spcAft>
              <a:buSzPct val="90000"/>
            </a:pPr>
            <a:endParaRPr lang="en-US" sz="1600" dirty="0"/>
          </a:p>
          <a:p>
            <a:pPr>
              <a:spcAft>
                <a:spcPts val="1000"/>
              </a:spcAft>
              <a:buSzPct val="90000"/>
            </a:pPr>
            <a:endParaRPr lang="en-US" sz="1600" dirty="0"/>
          </a:p>
          <a:p>
            <a:pPr>
              <a:spcAft>
                <a:spcPts val="1000"/>
              </a:spcAft>
              <a:buSzPct val="90000"/>
            </a:pPr>
            <a:endParaRPr lang="en-US" sz="1600" dirty="0"/>
          </a:p>
          <a:p>
            <a:pPr marL="36900" indent="0" rtl="0">
              <a:spcAft>
                <a:spcPts val="1000"/>
              </a:spcAft>
              <a:buSzPct val="90000"/>
              <a:buNone/>
            </a:pPr>
            <a:endParaRPr lang="hu-HU" sz="1600" dirty="0"/>
          </a:p>
        </p:txBody>
      </p:sp>
      <p:pic>
        <p:nvPicPr>
          <p:cNvPr id="14" name="Kép 13" descr="A képen szöveg, különféle, számos, választék látható&#10;&#10;Automatikusan generált leírás">
            <a:extLst>
              <a:ext uri="{FF2B5EF4-FFF2-40B4-BE49-F238E27FC236}">
                <a16:creationId xmlns:a16="http://schemas.microsoft.com/office/drawing/2014/main" id="{4969A21A-101B-70A3-B874-9F867ECC4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276" y="0"/>
            <a:ext cx="7583724" cy="7583724"/>
          </a:xfrm>
          <a:prstGeom prst="rect">
            <a:avLst/>
          </a:prstGeom>
        </p:spPr>
      </p:pic>
      <p:sp>
        <p:nvSpPr>
          <p:cNvPr id="15" name="Cím 1">
            <a:extLst>
              <a:ext uri="{FF2B5EF4-FFF2-40B4-BE49-F238E27FC236}">
                <a16:creationId xmlns:a16="http://schemas.microsoft.com/office/drawing/2014/main" id="{596212D9-5787-1D94-DA63-C91CE9CDF91B}"/>
              </a:ext>
            </a:extLst>
          </p:cNvPr>
          <p:cNvSpPr txBox="1">
            <a:spLocks/>
          </p:cNvSpPr>
          <p:nvPr/>
        </p:nvSpPr>
        <p:spPr>
          <a:xfrm>
            <a:off x="913794" y="4774095"/>
            <a:ext cx="3078749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/>
              <a:t>CIFAR – 100 (</a:t>
            </a:r>
            <a:r>
              <a:rPr lang="en-US" sz="2800" dirty="0" err="1"/>
              <a:t>lehetőség</a:t>
            </a:r>
            <a:r>
              <a:rPr lang="en-US" sz="2800" dirty="0"/>
              <a:t>)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32700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2E0D581-EF51-7B24-7C41-E092B336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516017"/>
            <a:ext cx="11950700" cy="5825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207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 rtl="0"/>
            <a:r>
              <a:rPr lang="en-US" sz="2800" dirty="0" err="1"/>
              <a:t>Adatok</a:t>
            </a:r>
            <a:r>
              <a:rPr lang="en-US" sz="2800" dirty="0"/>
              <a:t> </a:t>
            </a:r>
            <a:r>
              <a:rPr lang="en-US" sz="2800" dirty="0" err="1"/>
              <a:t>szétválasztása</a:t>
            </a:r>
            <a:endParaRPr 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rtlCol="0" anchor="t">
            <a:normAutofit/>
          </a:bodyPr>
          <a:lstStyle/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50000 </a:t>
            </a:r>
            <a:r>
              <a:rPr lang="en-US" sz="1600" dirty="0" err="1"/>
              <a:t>tanító</a:t>
            </a:r>
            <a:r>
              <a:rPr lang="en-US" sz="1600" dirty="0"/>
              <a:t> </a:t>
            </a:r>
            <a:r>
              <a:rPr lang="en-US" sz="1600" dirty="0" err="1"/>
              <a:t>adat</a:t>
            </a:r>
            <a:r>
              <a:rPr lang="en-US" sz="1600" dirty="0"/>
              <a:t>  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10000 </a:t>
            </a:r>
            <a:r>
              <a:rPr lang="en-US" sz="1600" dirty="0" err="1"/>
              <a:t>tesztelő</a:t>
            </a:r>
            <a:r>
              <a:rPr lang="en-US" sz="1600" dirty="0"/>
              <a:t> </a:t>
            </a:r>
            <a:r>
              <a:rPr lang="en-US" sz="1600" dirty="0" err="1"/>
              <a:t>adat</a:t>
            </a:r>
            <a:r>
              <a:rPr lang="en-US" sz="1600" dirty="0"/>
              <a:t> </a:t>
            </a:r>
          </a:p>
          <a:p>
            <a:pPr marL="36900" indent="0" rtl="0">
              <a:spcAft>
                <a:spcPts val="1000"/>
              </a:spcAft>
              <a:buSzPct val="90000"/>
              <a:buNone/>
            </a:pPr>
            <a:endParaRPr lang="hu-HU" sz="1600" dirty="0"/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15" name="Cím 1">
            <a:extLst>
              <a:ext uri="{FF2B5EF4-FFF2-40B4-BE49-F238E27FC236}">
                <a16:creationId xmlns:a16="http://schemas.microsoft.com/office/drawing/2014/main" id="{596212D9-5787-1D94-DA63-C91CE9CDF91B}"/>
              </a:ext>
            </a:extLst>
          </p:cNvPr>
          <p:cNvSpPr txBox="1">
            <a:spLocks/>
          </p:cNvSpPr>
          <p:nvPr/>
        </p:nvSpPr>
        <p:spPr>
          <a:xfrm>
            <a:off x="913794" y="4774095"/>
            <a:ext cx="3078749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hu-HU" sz="2800" dirty="0"/>
          </a:p>
        </p:txBody>
      </p:sp>
      <p:pic>
        <p:nvPicPr>
          <p:cNvPr id="18" name="Kép 17" descr="A képen szöveg, helyszín, áruház látható&#10;&#10;Automatikusan generált leírás">
            <a:extLst>
              <a:ext uri="{FF2B5EF4-FFF2-40B4-BE49-F238E27FC236}">
                <a16:creationId xmlns:a16="http://schemas.microsoft.com/office/drawing/2014/main" id="{141B1396-A508-B5AC-0DC1-BCD00CCB9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09" y="-1"/>
            <a:ext cx="7639051" cy="76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 rtl="0"/>
            <a:r>
              <a:rPr lang="en-US" sz="2800" dirty="0" err="1"/>
              <a:t>Adatok</a:t>
            </a:r>
            <a:r>
              <a:rPr lang="en-US" sz="2800" dirty="0"/>
              <a:t> </a:t>
            </a:r>
            <a:r>
              <a:rPr lang="en-US" sz="2800" dirty="0" err="1"/>
              <a:t>normalizálása</a:t>
            </a:r>
            <a:endParaRPr 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rtlCol="0" anchor="t">
            <a:normAutofit/>
          </a:bodyPr>
          <a:lstStyle/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Minden pixel </a:t>
            </a:r>
            <a:r>
              <a:rPr lang="en-US" sz="1600" dirty="0" err="1"/>
              <a:t>elosztása</a:t>
            </a:r>
            <a:r>
              <a:rPr lang="en-US" sz="1600" dirty="0"/>
              <a:t> a </a:t>
            </a:r>
            <a:r>
              <a:rPr lang="en-US" sz="1600" dirty="0" err="1"/>
              <a:t>lehetséges</a:t>
            </a:r>
            <a:r>
              <a:rPr lang="en-US" sz="1600" dirty="0"/>
              <a:t> </a:t>
            </a:r>
            <a:r>
              <a:rPr lang="en-US" sz="1600" dirty="0" err="1"/>
              <a:t>legnagyobb</a:t>
            </a:r>
            <a:r>
              <a:rPr lang="en-US" sz="1600" dirty="0"/>
              <a:t> </a:t>
            </a:r>
            <a:r>
              <a:rPr lang="en-US" sz="1600" dirty="0" err="1"/>
              <a:t>élrtékkel</a:t>
            </a:r>
            <a:r>
              <a:rPr lang="en-US" sz="1600" dirty="0"/>
              <a:t> (8bit 255)</a:t>
            </a:r>
          </a:p>
          <a:p>
            <a:pPr>
              <a:spcAft>
                <a:spcPts val="1000"/>
              </a:spcAft>
              <a:buSzPct val="90000"/>
            </a:pPr>
            <a:r>
              <a:rPr lang="en-US" sz="1400" dirty="0">
                <a:solidFill>
                  <a:srgbClr val="D1D5DB"/>
                </a:solidFill>
                <a:effectLst/>
                <a:latin typeface="Söhne"/>
              </a:rPr>
              <a:t>N</a:t>
            </a:r>
            <a:r>
              <a:rPr lang="hu-HU" sz="1400" b="0" i="0" dirty="0" err="1">
                <a:solidFill>
                  <a:srgbClr val="D1D5DB"/>
                </a:solidFill>
                <a:effectLst/>
                <a:latin typeface="Söhne"/>
              </a:rPr>
              <a:t>umerical</a:t>
            </a:r>
            <a:r>
              <a:rPr lang="hu-HU" sz="1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400" dirty="0">
                <a:solidFill>
                  <a:srgbClr val="D1D5DB"/>
                </a:solidFill>
                <a:effectLst/>
                <a:latin typeface="Söhne"/>
              </a:rPr>
              <a:t>I</a:t>
            </a:r>
            <a:r>
              <a:rPr lang="hu-HU" sz="1400" b="0" i="0" dirty="0" err="1">
                <a:solidFill>
                  <a:srgbClr val="D1D5DB"/>
                </a:solidFill>
                <a:effectLst/>
                <a:latin typeface="Söhne"/>
              </a:rPr>
              <a:t>nstability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400" b="0" i="0" dirty="0" err="1">
                <a:solidFill>
                  <a:srgbClr val="D1D5DB"/>
                </a:solidFill>
                <a:effectLst/>
                <a:latin typeface="Söhne"/>
              </a:rPr>
              <a:t>elkerülése</a:t>
            </a:r>
            <a:r>
              <a:rPr lang="en-US" sz="1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endParaRPr lang="en-US" sz="1600" dirty="0"/>
          </a:p>
          <a:p>
            <a:pPr marL="36900" indent="0" rtl="0">
              <a:spcAft>
                <a:spcPts val="1000"/>
              </a:spcAft>
              <a:buSzPct val="90000"/>
              <a:buNone/>
            </a:pPr>
            <a:endParaRPr lang="hu-HU" sz="1600" dirty="0"/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596212D9-5787-1D94-DA63-C91CE9CDF91B}"/>
              </a:ext>
            </a:extLst>
          </p:cNvPr>
          <p:cNvSpPr txBox="1">
            <a:spLocks/>
          </p:cNvSpPr>
          <p:nvPr/>
        </p:nvSpPr>
        <p:spPr>
          <a:xfrm>
            <a:off x="913794" y="4774095"/>
            <a:ext cx="3078749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hu-HU" sz="2800" dirty="0"/>
          </a:p>
        </p:txBody>
      </p:sp>
      <p:pic>
        <p:nvPicPr>
          <p:cNvPr id="4" name="Tartalom helye 4" descr="A képen szöveg, homályos, kép látható&#10;&#10;Automatikusan generált leírás">
            <a:extLst>
              <a:ext uri="{FF2B5EF4-FFF2-40B4-BE49-F238E27FC236}">
                <a16:creationId xmlns:a16="http://schemas.microsoft.com/office/drawing/2014/main" id="{11CA7AD2-98EA-07BE-9CE5-E5360A7E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49" y="0"/>
            <a:ext cx="7639051" cy="76390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8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3275028" cy="1122849"/>
          </a:xfrm>
        </p:spPr>
        <p:txBody>
          <a:bodyPr rtlCol="0" anchor="b">
            <a:normAutofit fontScale="90000"/>
          </a:bodyPr>
          <a:lstStyle/>
          <a:p>
            <a:pPr algn="l" rtl="0"/>
            <a:r>
              <a:rPr lang="en-US" sz="2800" dirty="0"/>
              <a:t>CNN</a:t>
            </a:r>
            <a:br>
              <a:rPr lang="en-US" sz="2800" dirty="0"/>
            </a:br>
            <a:r>
              <a:rPr lang="en-US" sz="2800" dirty="0" err="1"/>
              <a:t>Konvolúciós</a:t>
            </a:r>
            <a:r>
              <a:rPr lang="en-US" sz="2800" dirty="0"/>
              <a:t> </a:t>
            </a:r>
            <a:r>
              <a:rPr lang="en-US" sz="2800" dirty="0" err="1"/>
              <a:t>Neurális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Háló</a:t>
            </a:r>
            <a:endParaRPr 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rtlCol="0" anchor="t">
            <a:normAutofit/>
          </a:bodyPr>
          <a:lstStyle/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3 </a:t>
            </a:r>
            <a:r>
              <a:rPr lang="en-US" sz="1600" dirty="0" err="1"/>
              <a:t>db</a:t>
            </a:r>
            <a:r>
              <a:rPr lang="en-US" sz="1600" dirty="0"/>
              <a:t> </a:t>
            </a:r>
            <a:r>
              <a:rPr lang="en-US" sz="1600" dirty="0" err="1"/>
              <a:t>Konvolúciós</a:t>
            </a:r>
            <a:r>
              <a:rPr lang="en-US" sz="1600" dirty="0"/>
              <a:t> </a:t>
            </a:r>
            <a:r>
              <a:rPr lang="en-US" sz="1600" dirty="0" err="1"/>
              <a:t>réteg</a:t>
            </a:r>
            <a:r>
              <a:rPr lang="en-US" sz="1600" dirty="0"/>
              <a:t>  (</a:t>
            </a:r>
            <a:r>
              <a:rPr lang="hu-H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Conv2D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endParaRPr lang="en-US" sz="1600" dirty="0"/>
          </a:p>
          <a:p>
            <a:pPr>
              <a:spcAft>
                <a:spcPts val="1000"/>
              </a:spcAft>
              <a:buSzPct val="90000"/>
            </a:pPr>
            <a:r>
              <a:rPr lang="en-US" sz="1600" dirty="0"/>
              <a:t>2 </a:t>
            </a:r>
            <a:r>
              <a:rPr lang="en-US" sz="1600" dirty="0" err="1"/>
              <a:t>db</a:t>
            </a:r>
            <a:r>
              <a:rPr lang="en-US" sz="1600" dirty="0"/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Összevonó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réteg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hu-HU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MaxPooling2D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36900" indent="0">
              <a:spcAft>
                <a:spcPts val="1000"/>
              </a:spcAft>
              <a:buSzPct val="90000"/>
              <a:buNone/>
            </a:pP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0"/>
              </a:spcAft>
              <a:buSzPct val="90000"/>
            </a:pP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Teljesen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Kapcsolt</a:t>
            </a:r>
            <a:r>
              <a:rPr lang="en-US" sz="14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réteg</a:t>
            </a:r>
            <a:r>
              <a:rPr lang="en-US" sz="16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(</a:t>
            </a:r>
            <a:r>
              <a:rPr lang="hu-HU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Dense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hu-HU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596212D9-5787-1D94-DA63-C91CE9CDF91B}"/>
              </a:ext>
            </a:extLst>
          </p:cNvPr>
          <p:cNvSpPr txBox="1">
            <a:spLocks/>
          </p:cNvSpPr>
          <p:nvPr/>
        </p:nvSpPr>
        <p:spPr>
          <a:xfrm>
            <a:off x="913794" y="4774095"/>
            <a:ext cx="3078749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hu-HU" sz="2800" dirty="0"/>
          </a:p>
        </p:txBody>
      </p:sp>
      <p:pic>
        <p:nvPicPr>
          <p:cNvPr id="6" name="Kép 5" descr="A képen lámpa látható&#10;&#10;Automatikusan generált leírás">
            <a:extLst>
              <a:ext uri="{FF2B5EF4-FFF2-40B4-BE49-F238E27FC236}">
                <a16:creationId xmlns:a16="http://schemas.microsoft.com/office/drawing/2014/main" id="{E6299AF1-FF4B-23C7-67D5-C2F1763B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48" y="0"/>
            <a:ext cx="7639052" cy="76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4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68C7096F-F8DF-EC06-055D-37B6F0BDA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222" y="1649576"/>
            <a:ext cx="7803556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98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3275028" cy="1122849"/>
          </a:xfrm>
        </p:spPr>
        <p:txBody>
          <a:bodyPr rtlCol="0" anchor="b">
            <a:normAutofit/>
          </a:bodyPr>
          <a:lstStyle/>
          <a:p>
            <a:pPr algn="l" rtl="0"/>
            <a:r>
              <a:rPr lang="en-US" sz="2800" dirty="0" err="1"/>
              <a:t>Tanítás</a:t>
            </a:r>
            <a:endParaRPr 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rtlCol="0" anchor="t">
            <a:normAutofit/>
          </a:bodyPr>
          <a:lstStyle/>
          <a:p>
            <a:pPr>
              <a:spcAft>
                <a:spcPts val="1000"/>
              </a:spcAft>
              <a:buSzPct val="90000"/>
            </a:pPr>
            <a:r>
              <a:rPr lang="hu-HU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EarlyStopping</a:t>
            </a:r>
            <a:r>
              <a:rPr lang="en-US" sz="1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(3 epoch - </a:t>
            </a:r>
            <a:r>
              <a:rPr lang="hu-HU" sz="1000" b="0" i="0" dirty="0" err="1">
                <a:solidFill>
                  <a:srgbClr val="D1D5DB"/>
                </a:solidFill>
                <a:effectLst/>
                <a:latin typeface="Söhne"/>
              </a:rPr>
              <a:t>validation</a:t>
            </a:r>
            <a:r>
              <a:rPr lang="hu-HU" sz="1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hu-HU" sz="1050" b="0" i="0" dirty="0">
                <a:solidFill>
                  <a:srgbClr val="D1D5DB"/>
                </a:solidFill>
                <a:effectLst/>
                <a:latin typeface="Söhne"/>
              </a:rPr>
              <a:t>_</a:t>
            </a:r>
            <a:r>
              <a:rPr lang="hu-HU" sz="1050" b="0" i="0" dirty="0" err="1">
                <a:solidFill>
                  <a:srgbClr val="D1D5DB"/>
                </a:solidFill>
                <a:effectLst/>
                <a:latin typeface="Söhne"/>
              </a:rPr>
              <a:t>loss</a:t>
            </a:r>
            <a:r>
              <a:rPr lang="hu-HU" sz="1050" b="0" i="0" dirty="0">
                <a:solidFill>
                  <a:srgbClr val="D1D5DB"/>
                </a:solidFill>
                <a:effectLst/>
                <a:latin typeface="Söhne"/>
              </a:rPr>
              <a:t>’</a:t>
            </a:r>
            <a:r>
              <a:rPr lang="en-US" sz="1050" b="0" i="0" dirty="0">
                <a:solidFill>
                  <a:srgbClr val="D1D5DB"/>
                </a:solidFill>
                <a:effectLst/>
                <a:latin typeface="Söhne"/>
              </a:rPr>
              <a:t>)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11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0"/>
              </a:spcAft>
              <a:buSzPct val="90000"/>
            </a:pPr>
            <a:endParaRPr lang="en-US" sz="11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1000"/>
              </a:spcAft>
              <a:buSzPct val="90000"/>
            </a:pPr>
            <a:r>
              <a:rPr lang="en-US" sz="1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Modell </a:t>
            </a:r>
            <a:r>
              <a:rPr lang="en-US" sz="11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Mentése</a:t>
            </a:r>
            <a:r>
              <a:rPr lang="en-US" sz="1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12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596212D9-5787-1D94-DA63-C91CE9CDF91B}"/>
              </a:ext>
            </a:extLst>
          </p:cNvPr>
          <p:cNvSpPr txBox="1">
            <a:spLocks/>
          </p:cNvSpPr>
          <p:nvPr/>
        </p:nvSpPr>
        <p:spPr>
          <a:xfrm>
            <a:off x="913794" y="4774095"/>
            <a:ext cx="3078749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hu-HU" sz="28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6299AF1-FF4B-23C7-67D5-C2F1763B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52948" y="0"/>
            <a:ext cx="7639052" cy="76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6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3275028" cy="1122849"/>
          </a:xfrm>
        </p:spPr>
        <p:txBody>
          <a:bodyPr rtlCol="0" anchor="b">
            <a:normAutofit/>
          </a:bodyPr>
          <a:lstStyle/>
          <a:p>
            <a:pPr algn="l" rtl="0"/>
            <a:r>
              <a:rPr lang="en-US" sz="2800" dirty="0" err="1"/>
              <a:t>Tesztelés</a:t>
            </a:r>
            <a:endParaRPr lang="hu-HU" sz="28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rtlCol="0" anchor="t">
            <a:normAutofit/>
          </a:bodyPr>
          <a:lstStyle/>
          <a:p>
            <a:pPr>
              <a:spcAft>
                <a:spcPts val="1000"/>
              </a:spcAft>
              <a:buSzPct val="90000"/>
            </a:pPr>
            <a:r>
              <a:rPr lang="en-US" sz="12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modell</a:t>
            </a:r>
            <a:r>
              <a:rPr lang="en-US" sz="12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tesztelése</a:t>
            </a:r>
            <a:endParaRPr lang="en-US" sz="12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596212D9-5787-1D94-DA63-C91CE9CDF91B}"/>
              </a:ext>
            </a:extLst>
          </p:cNvPr>
          <p:cNvSpPr txBox="1">
            <a:spLocks/>
          </p:cNvSpPr>
          <p:nvPr/>
        </p:nvSpPr>
        <p:spPr>
          <a:xfrm>
            <a:off x="913794" y="4774095"/>
            <a:ext cx="3078749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hu-HU" sz="28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FC65FBB-2519-32D5-549C-9F41CEC8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80" y="0"/>
            <a:ext cx="557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5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265_TF55991576" id="{CF27E09F-5675-48D7-B53B-3F4A77BCC36A}" vid="{FA1DCE9B-510F-4AA8-819D-CA1CA7F29D92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1C015E-2B6B-4186-AA19-D3C2878D41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Pala arculat</Template>
  <TotalTime>62</TotalTime>
  <Words>109</Words>
  <Application>Microsoft Office PowerPoint</Application>
  <PresentationFormat>Szélesvásznú</PresentationFormat>
  <Paragraphs>37</Paragraphs>
  <Slides>9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6" baseType="lpstr">
      <vt:lpstr>Calibri</vt:lpstr>
      <vt:lpstr>Calisto MT</vt:lpstr>
      <vt:lpstr>Consolas</vt:lpstr>
      <vt:lpstr>Söhne</vt:lpstr>
      <vt:lpstr>Times New Roman</vt:lpstr>
      <vt:lpstr>Wingdings 2</vt:lpstr>
      <vt:lpstr>Pala</vt:lpstr>
      <vt:lpstr>Deep Learning I. CIFAR - 10</vt:lpstr>
      <vt:lpstr>CIFAR - 10</vt:lpstr>
      <vt:lpstr>PowerPoint-bemutató</vt:lpstr>
      <vt:lpstr>Adatok szétválasztása</vt:lpstr>
      <vt:lpstr>Adatok normalizálása</vt:lpstr>
      <vt:lpstr>CNN Konvolúciós Neurális  Háló</vt:lpstr>
      <vt:lpstr>PowerPoint-bemutató</vt:lpstr>
      <vt:lpstr>Tanítás</vt:lpstr>
      <vt:lpstr>Tesztelés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I. CIFAR - 10</dc:title>
  <dc:creator>Gábor Rajnai</dc:creator>
  <cp:lastModifiedBy>Gábor Rajnai</cp:lastModifiedBy>
  <cp:revision>4</cp:revision>
  <dcterms:created xsi:type="dcterms:W3CDTF">2023-05-11T13:06:14Z</dcterms:created>
  <dcterms:modified xsi:type="dcterms:W3CDTF">2023-05-11T14:09:11Z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